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3" r:id="rId2"/>
    <p:sldId id="262" r:id="rId3"/>
    <p:sldId id="261" r:id="rId4"/>
    <p:sldId id="265" r:id="rId5"/>
    <p:sldId id="260" r:id="rId6"/>
    <p:sldId id="259" r:id="rId7"/>
    <p:sldId id="258" r:id="rId8"/>
    <p:sldId id="257" r:id="rId9"/>
    <p:sldId id="270" r:id="rId10"/>
    <p:sldId id="276" r:id="rId11"/>
    <p:sldId id="269" r:id="rId12"/>
    <p:sldId id="268" r:id="rId13"/>
    <p:sldId id="277" r:id="rId14"/>
    <p:sldId id="267" r:id="rId15"/>
    <p:sldId id="275" r:id="rId16"/>
    <p:sldId id="266" r:id="rId17"/>
    <p:sldId id="273"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65" d="100"/>
          <a:sy n="65" d="100"/>
        </p:scale>
        <p:origin x="700"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114E5CE1-B4F5-454B-B755-5D09838196D9}" type="datetimeFigureOut">
              <a:rPr lang="en-IN" smtClean="0"/>
              <a:t>20-10-2021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50FB7EF-CEC5-4EEE-A7F3-4DF5C41086A3}" type="slidenum">
              <a:rPr lang="en-IN" smtClean="0"/>
              <a:t>‹#›</a:t>
            </a:fld>
            <a:endParaRPr lang="en-IN"/>
          </a:p>
        </p:txBody>
      </p:sp>
    </p:spTree>
    <p:extLst>
      <p:ext uri="{BB962C8B-B14F-4D97-AF65-F5344CB8AC3E}">
        <p14:creationId xmlns:p14="http://schemas.microsoft.com/office/powerpoint/2010/main" val="32723876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14E5CE1-B4F5-454B-B755-5D09838196D9}" type="datetimeFigureOut">
              <a:rPr lang="en-IN" smtClean="0"/>
              <a:t>20-10-2021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50FB7EF-CEC5-4EEE-A7F3-4DF5C41086A3}" type="slidenum">
              <a:rPr lang="en-IN" smtClean="0"/>
              <a:t>‹#›</a:t>
            </a:fld>
            <a:endParaRPr lang="en-IN"/>
          </a:p>
        </p:txBody>
      </p:sp>
    </p:spTree>
    <p:extLst>
      <p:ext uri="{BB962C8B-B14F-4D97-AF65-F5344CB8AC3E}">
        <p14:creationId xmlns:p14="http://schemas.microsoft.com/office/powerpoint/2010/main" val="33752251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14E5CE1-B4F5-454B-B755-5D09838196D9}" type="datetimeFigureOut">
              <a:rPr lang="en-IN" smtClean="0"/>
              <a:t>20-10-2021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50FB7EF-CEC5-4EEE-A7F3-4DF5C41086A3}" type="slidenum">
              <a:rPr lang="en-IN" smtClean="0"/>
              <a:t>‹#›</a:t>
            </a:fld>
            <a:endParaRPr lang="en-IN"/>
          </a:p>
        </p:txBody>
      </p:sp>
    </p:spTree>
    <p:extLst>
      <p:ext uri="{BB962C8B-B14F-4D97-AF65-F5344CB8AC3E}">
        <p14:creationId xmlns:p14="http://schemas.microsoft.com/office/powerpoint/2010/main" val="7650795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114E5CE1-B4F5-454B-B755-5D09838196D9}" type="datetimeFigureOut">
              <a:rPr lang="en-IN" smtClean="0"/>
              <a:t>20-10-2021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50FB7EF-CEC5-4EEE-A7F3-4DF5C41086A3}" type="slidenum">
              <a:rPr lang="en-IN" smtClean="0"/>
              <a:t>‹#›</a:t>
            </a:fld>
            <a:endParaRPr lang="en-IN"/>
          </a:p>
        </p:txBody>
      </p:sp>
    </p:spTree>
    <p:extLst>
      <p:ext uri="{BB962C8B-B14F-4D97-AF65-F5344CB8AC3E}">
        <p14:creationId xmlns:p14="http://schemas.microsoft.com/office/powerpoint/2010/main" val="1952453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14E5CE1-B4F5-454B-B755-5D09838196D9}" type="datetimeFigureOut">
              <a:rPr lang="en-IN" smtClean="0"/>
              <a:t>20-10-2021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50FB7EF-CEC5-4EEE-A7F3-4DF5C41086A3}" type="slidenum">
              <a:rPr lang="en-IN" smtClean="0"/>
              <a:t>‹#›</a:t>
            </a:fld>
            <a:endParaRPr lang="en-IN"/>
          </a:p>
        </p:txBody>
      </p:sp>
    </p:spTree>
    <p:extLst>
      <p:ext uri="{BB962C8B-B14F-4D97-AF65-F5344CB8AC3E}">
        <p14:creationId xmlns:p14="http://schemas.microsoft.com/office/powerpoint/2010/main" val="130727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114E5CE1-B4F5-454B-B755-5D09838196D9}" type="datetimeFigureOut">
              <a:rPr lang="en-IN" smtClean="0"/>
              <a:t>20-10-2021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50FB7EF-CEC5-4EEE-A7F3-4DF5C41086A3}" type="slidenum">
              <a:rPr lang="en-IN" smtClean="0"/>
              <a:t>‹#›</a:t>
            </a:fld>
            <a:endParaRPr lang="en-IN"/>
          </a:p>
        </p:txBody>
      </p:sp>
    </p:spTree>
    <p:extLst>
      <p:ext uri="{BB962C8B-B14F-4D97-AF65-F5344CB8AC3E}">
        <p14:creationId xmlns:p14="http://schemas.microsoft.com/office/powerpoint/2010/main" val="1924449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114E5CE1-B4F5-454B-B755-5D09838196D9}" type="datetimeFigureOut">
              <a:rPr lang="en-IN" smtClean="0"/>
              <a:t>20-10-2021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50FB7EF-CEC5-4EEE-A7F3-4DF5C41086A3}" type="slidenum">
              <a:rPr lang="en-IN" smtClean="0"/>
              <a:t>‹#›</a:t>
            </a:fld>
            <a:endParaRPr lang="en-IN"/>
          </a:p>
        </p:txBody>
      </p:sp>
    </p:spTree>
    <p:extLst>
      <p:ext uri="{BB962C8B-B14F-4D97-AF65-F5344CB8AC3E}">
        <p14:creationId xmlns:p14="http://schemas.microsoft.com/office/powerpoint/2010/main" val="2331366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114E5CE1-B4F5-454B-B755-5D09838196D9}" type="datetimeFigureOut">
              <a:rPr lang="en-IN" smtClean="0"/>
              <a:t>20-10-2021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A50FB7EF-CEC5-4EEE-A7F3-4DF5C41086A3}" type="slidenum">
              <a:rPr lang="en-IN" smtClean="0"/>
              <a:t>‹#›</a:t>
            </a:fld>
            <a:endParaRPr lang="en-IN"/>
          </a:p>
        </p:txBody>
      </p:sp>
    </p:spTree>
    <p:extLst>
      <p:ext uri="{BB962C8B-B14F-4D97-AF65-F5344CB8AC3E}">
        <p14:creationId xmlns:p14="http://schemas.microsoft.com/office/powerpoint/2010/main" val="12365730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4E5CE1-B4F5-454B-B755-5D09838196D9}" type="datetimeFigureOut">
              <a:rPr lang="en-IN" smtClean="0"/>
              <a:t>20-10-2021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A50FB7EF-CEC5-4EEE-A7F3-4DF5C41086A3}" type="slidenum">
              <a:rPr lang="en-IN" smtClean="0"/>
              <a:t>‹#›</a:t>
            </a:fld>
            <a:endParaRPr lang="en-IN"/>
          </a:p>
        </p:txBody>
      </p:sp>
    </p:spTree>
    <p:extLst>
      <p:ext uri="{BB962C8B-B14F-4D97-AF65-F5344CB8AC3E}">
        <p14:creationId xmlns:p14="http://schemas.microsoft.com/office/powerpoint/2010/main" val="9698822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14E5CE1-B4F5-454B-B755-5D09838196D9}" type="datetimeFigureOut">
              <a:rPr lang="en-IN" smtClean="0"/>
              <a:t>20-10-2021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50FB7EF-CEC5-4EEE-A7F3-4DF5C41086A3}" type="slidenum">
              <a:rPr lang="en-IN" smtClean="0"/>
              <a:t>‹#›</a:t>
            </a:fld>
            <a:endParaRPr lang="en-IN"/>
          </a:p>
        </p:txBody>
      </p:sp>
    </p:spTree>
    <p:extLst>
      <p:ext uri="{BB962C8B-B14F-4D97-AF65-F5344CB8AC3E}">
        <p14:creationId xmlns:p14="http://schemas.microsoft.com/office/powerpoint/2010/main" val="33223772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14E5CE1-B4F5-454B-B755-5D09838196D9}" type="datetimeFigureOut">
              <a:rPr lang="en-IN" smtClean="0"/>
              <a:t>20-10-2021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50FB7EF-CEC5-4EEE-A7F3-4DF5C41086A3}" type="slidenum">
              <a:rPr lang="en-IN" smtClean="0"/>
              <a:t>‹#›</a:t>
            </a:fld>
            <a:endParaRPr lang="en-IN"/>
          </a:p>
        </p:txBody>
      </p:sp>
    </p:spTree>
    <p:extLst>
      <p:ext uri="{BB962C8B-B14F-4D97-AF65-F5344CB8AC3E}">
        <p14:creationId xmlns:p14="http://schemas.microsoft.com/office/powerpoint/2010/main" val="91495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4E5CE1-B4F5-454B-B755-5D09838196D9}" type="datetimeFigureOut">
              <a:rPr lang="en-IN" smtClean="0"/>
              <a:t>20-10-2021</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0FB7EF-CEC5-4EEE-A7F3-4DF5C41086A3}" type="slidenum">
              <a:rPr lang="en-IN" smtClean="0"/>
              <a:t>‹#›</a:t>
            </a:fld>
            <a:endParaRPr lang="en-IN"/>
          </a:p>
        </p:txBody>
      </p:sp>
    </p:spTree>
    <p:extLst>
      <p:ext uri="{BB962C8B-B14F-4D97-AF65-F5344CB8AC3E}">
        <p14:creationId xmlns:p14="http://schemas.microsoft.com/office/powerpoint/2010/main" val="2388523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18760" y="253793"/>
            <a:ext cx="3599771" cy="1402287"/>
          </a:xfrm>
          <a:prstGeom prst="rect">
            <a:avLst/>
          </a:prstGeom>
        </p:spPr>
      </p:pic>
      <p:sp>
        <p:nvSpPr>
          <p:cNvPr id="6" name="Rectangle 5"/>
          <p:cNvSpPr/>
          <p:nvPr/>
        </p:nvSpPr>
        <p:spPr>
          <a:xfrm>
            <a:off x="2300617" y="2438088"/>
            <a:ext cx="7914474" cy="1569660"/>
          </a:xfrm>
          <a:prstGeom prst="rect">
            <a:avLst/>
          </a:prstGeom>
        </p:spPr>
        <p:txBody>
          <a:bodyPr wrap="none">
            <a:spAutoFit/>
          </a:bodyPr>
          <a:lstStyle/>
          <a:p>
            <a:r>
              <a:rPr lang="en-US" sz="4800" b="1" dirty="0" smtClean="0">
                <a:latin typeface="Times New Roman" panose="02020603050405020304" pitchFamily="18" charset="0"/>
                <a:cs typeface="Times New Roman" panose="02020603050405020304" pitchFamily="18" charset="0"/>
              </a:rPr>
              <a:t>MALIGNANT COMMENTS</a:t>
            </a:r>
          </a:p>
          <a:p>
            <a:pPr algn="ctr"/>
            <a:r>
              <a:rPr lang="en-US" sz="4800" b="1" dirty="0" smtClean="0">
                <a:latin typeface="Times New Roman" panose="02020603050405020304" pitchFamily="18" charset="0"/>
                <a:cs typeface="Times New Roman" panose="02020603050405020304" pitchFamily="18" charset="0"/>
              </a:rPr>
              <a:t> CLASSIFIER</a:t>
            </a:r>
            <a:endParaRPr lang="en-IN" sz="4800" dirty="0"/>
          </a:p>
        </p:txBody>
      </p:sp>
      <p:sp>
        <p:nvSpPr>
          <p:cNvPr id="7" name="Rectangle 6"/>
          <p:cNvSpPr/>
          <p:nvPr/>
        </p:nvSpPr>
        <p:spPr>
          <a:xfrm>
            <a:off x="2998838" y="5613062"/>
            <a:ext cx="6096000" cy="830997"/>
          </a:xfrm>
          <a:prstGeom prst="rect">
            <a:avLst/>
          </a:prstGeom>
        </p:spPr>
        <p:txBody>
          <a:bodyPr>
            <a:spAutoFit/>
          </a:bodyPr>
          <a:lstStyle/>
          <a:p>
            <a:pPr algn="ctr"/>
            <a:r>
              <a:rPr lang="en-US" sz="2400" dirty="0">
                <a:latin typeface="Times New Roman" panose="02020603050405020304" pitchFamily="18" charset="0"/>
                <a:cs typeface="Times New Roman" panose="02020603050405020304" pitchFamily="18" charset="0"/>
              </a:rPr>
              <a:t>Presented By:</a:t>
            </a:r>
          </a:p>
          <a:p>
            <a:pPr algn="ctr"/>
            <a:r>
              <a:rPr lang="en-US" sz="2400" dirty="0">
                <a:latin typeface="Times New Roman" panose="02020603050405020304" pitchFamily="18" charset="0"/>
                <a:cs typeface="Times New Roman" panose="02020603050405020304" pitchFamily="18" charset="0"/>
              </a:rPr>
              <a:t> NITISH KUMAR SHARMA</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30915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709" y="1081549"/>
            <a:ext cx="5671820" cy="4739148"/>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35043" y="1081549"/>
            <a:ext cx="5671820" cy="4739148"/>
          </a:xfrm>
          <a:prstGeom prst="rect">
            <a:avLst/>
          </a:prstGeom>
        </p:spPr>
      </p:pic>
      <p:sp>
        <p:nvSpPr>
          <p:cNvPr id="6" name="Rectangle 5"/>
          <p:cNvSpPr/>
          <p:nvPr/>
        </p:nvSpPr>
        <p:spPr>
          <a:xfrm>
            <a:off x="2168710" y="6032705"/>
            <a:ext cx="1396180"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ABUSE</a:t>
            </a:r>
            <a:r>
              <a:rPr lang="en-IN" dirty="0" smtClean="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7" name="Rectangle 6"/>
          <p:cNvSpPr/>
          <p:nvPr/>
        </p:nvSpPr>
        <p:spPr>
          <a:xfrm>
            <a:off x="8333533" y="6032704"/>
            <a:ext cx="1474839"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LOATHE</a:t>
            </a:r>
            <a:r>
              <a:rPr lang="en-IN" dirty="0" smtClean="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2" name="Rectangle 1"/>
          <p:cNvSpPr/>
          <p:nvPr/>
        </p:nvSpPr>
        <p:spPr>
          <a:xfrm>
            <a:off x="3317112" y="137341"/>
            <a:ext cx="5677580" cy="769441"/>
          </a:xfrm>
          <a:prstGeom prst="rect">
            <a:avLst/>
          </a:prstGeom>
        </p:spPr>
        <p:txBody>
          <a:bodyPr wrap="none">
            <a:spAutoFit/>
          </a:bodyPr>
          <a:lstStyle/>
          <a:p>
            <a:r>
              <a:rPr lang="en-IN" sz="4400" b="1" dirty="0">
                <a:latin typeface="Times New Roman" panose="02020603050405020304" pitchFamily="18" charset="0"/>
                <a:cs typeface="Times New Roman" panose="02020603050405020304" pitchFamily="18" charset="0"/>
              </a:rPr>
              <a:t>OFFENSIVE WORDS</a:t>
            </a:r>
          </a:p>
        </p:txBody>
      </p:sp>
    </p:spTree>
    <p:extLst>
      <p:ext uri="{BB962C8B-B14F-4D97-AF65-F5344CB8AC3E}">
        <p14:creationId xmlns:p14="http://schemas.microsoft.com/office/powerpoint/2010/main" val="33824672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7953" y="973395"/>
            <a:ext cx="5631402" cy="472931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3819" y="973395"/>
            <a:ext cx="5636366" cy="4729312"/>
          </a:xfrm>
          <a:prstGeom prst="rect">
            <a:avLst/>
          </a:prstGeom>
        </p:spPr>
      </p:pic>
      <p:sp>
        <p:nvSpPr>
          <p:cNvPr id="7" name="Rectangle 6"/>
          <p:cNvSpPr/>
          <p:nvPr/>
        </p:nvSpPr>
        <p:spPr>
          <a:xfrm>
            <a:off x="1752624" y="5963471"/>
            <a:ext cx="2369574"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MALIGNANT</a:t>
            </a:r>
            <a:r>
              <a:rPr lang="en-IN" dirty="0" smtClean="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8" name="Rectangle 7"/>
          <p:cNvSpPr/>
          <p:nvPr/>
        </p:nvSpPr>
        <p:spPr>
          <a:xfrm>
            <a:off x="7168957" y="5963472"/>
            <a:ext cx="3846894"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HIGHLY MALIGNANT</a:t>
            </a:r>
            <a:r>
              <a:rPr lang="en-IN" dirty="0" smtClean="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3" name="Rectangle 2"/>
          <p:cNvSpPr/>
          <p:nvPr/>
        </p:nvSpPr>
        <p:spPr>
          <a:xfrm>
            <a:off x="2937411" y="62475"/>
            <a:ext cx="7118680" cy="769441"/>
          </a:xfrm>
          <a:prstGeom prst="rect">
            <a:avLst/>
          </a:prstGeom>
        </p:spPr>
        <p:txBody>
          <a:bodyPr wrap="none">
            <a:spAutoFit/>
          </a:bodyPr>
          <a:lstStyle/>
          <a:p>
            <a:r>
              <a:rPr lang="en-IN" sz="4400" b="1" dirty="0" smtClean="0">
                <a:latin typeface="Times New Roman" panose="02020603050405020304" pitchFamily="18" charset="0"/>
                <a:cs typeface="Times New Roman" panose="02020603050405020304" pitchFamily="18" charset="0"/>
              </a:rPr>
              <a:t>NON-OFFENSIVE </a:t>
            </a:r>
            <a:r>
              <a:rPr lang="en-IN" sz="4400" b="1" dirty="0">
                <a:latin typeface="Times New Roman" panose="02020603050405020304" pitchFamily="18" charset="0"/>
                <a:cs typeface="Times New Roman" panose="02020603050405020304" pitchFamily="18" charset="0"/>
              </a:rPr>
              <a:t>WORDS</a:t>
            </a:r>
          </a:p>
        </p:txBody>
      </p:sp>
    </p:spTree>
    <p:extLst>
      <p:ext uri="{BB962C8B-B14F-4D97-AF65-F5344CB8AC3E}">
        <p14:creationId xmlns:p14="http://schemas.microsoft.com/office/powerpoint/2010/main" val="14550889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5797" y="1120877"/>
            <a:ext cx="5798244" cy="4798142"/>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132" y="1120877"/>
            <a:ext cx="5769054" cy="4798142"/>
          </a:xfrm>
          <a:prstGeom prst="rect">
            <a:avLst/>
          </a:prstGeom>
        </p:spPr>
      </p:pic>
      <p:sp>
        <p:nvSpPr>
          <p:cNvPr id="8" name="Rectangle 7"/>
          <p:cNvSpPr/>
          <p:nvPr/>
        </p:nvSpPr>
        <p:spPr>
          <a:xfrm>
            <a:off x="2434723" y="6104088"/>
            <a:ext cx="1179871"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RUDE</a:t>
            </a:r>
            <a:r>
              <a:rPr lang="en-IN" dirty="0" smtClean="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9" name="Rectangle 8"/>
          <p:cNvSpPr/>
          <p:nvPr/>
        </p:nvSpPr>
        <p:spPr>
          <a:xfrm>
            <a:off x="8376256" y="6104087"/>
            <a:ext cx="1557325"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THREAT</a:t>
            </a:r>
            <a:r>
              <a:rPr lang="en-IN" dirty="0" smtClean="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3" name="Rectangle 2"/>
          <p:cNvSpPr/>
          <p:nvPr/>
        </p:nvSpPr>
        <p:spPr>
          <a:xfrm>
            <a:off x="2814902" y="98012"/>
            <a:ext cx="7118680" cy="769441"/>
          </a:xfrm>
          <a:prstGeom prst="rect">
            <a:avLst/>
          </a:prstGeom>
        </p:spPr>
        <p:txBody>
          <a:bodyPr wrap="none">
            <a:spAutoFit/>
          </a:bodyPr>
          <a:lstStyle/>
          <a:p>
            <a:r>
              <a:rPr lang="en-IN" sz="4400" b="1" dirty="0">
                <a:latin typeface="Times New Roman" panose="02020603050405020304" pitchFamily="18" charset="0"/>
                <a:cs typeface="Times New Roman" panose="02020603050405020304" pitchFamily="18" charset="0"/>
              </a:rPr>
              <a:t>NON-OFFENSIVE WORDS</a:t>
            </a:r>
          </a:p>
        </p:txBody>
      </p:sp>
    </p:spTree>
    <p:extLst>
      <p:ext uri="{BB962C8B-B14F-4D97-AF65-F5344CB8AC3E}">
        <p14:creationId xmlns:p14="http://schemas.microsoft.com/office/powerpoint/2010/main" val="25697579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74658" y="1012723"/>
            <a:ext cx="5830529" cy="4758813"/>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606" y="1012723"/>
            <a:ext cx="5680258" cy="4758813"/>
          </a:xfrm>
          <a:prstGeom prst="rect">
            <a:avLst/>
          </a:prstGeom>
        </p:spPr>
      </p:pic>
      <p:sp>
        <p:nvSpPr>
          <p:cNvPr id="6" name="Rectangle 5"/>
          <p:cNvSpPr/>
          <p:nvPr/>
        </p:nvSpPr>
        <p:spPr>
          <a:xfrm>
            <a:off x="2252980" y="5983138"/>
            <a:ext cx="1435510"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ABUSE</a:t>
            </a:r>
            <a:r>
              <a:rPr lang="en-IN" dirty="0" smtClean="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7" name="Rectangle 6"/>
          <p:cNvSpPr/>
          <p:nvPr/>
        </p:nvSpPr>
        <p:spPr>
          <a:xfrm>
            <a:off x="8298059" y="5983138"/>
            <a:ext cx="1675006"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LOATHE</a:t>
            </a:r>
            <a:r>
              <a:rPr lang="en-IN" dirty="0" smtClean="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2" name="Rectangle 1"/>
          <p:cNvSpPr/>
          <p:nvPr/>
        </p:nvSpPr>
        <p:spPr>
          <a:xfrm>
            <a:off x="2970735" y="78348"/>
            <a:ext cx="7118680" cy="769441"/>
          </a:xfrm>
          <a:prstGeom prst="rect">
            <a:avLst/>
          </a:prstGeom>
        </p:spPr>
        <p:txBody>
          <a:bodyPr wrap="none">
            <a:spAutoFit/>
          </a:bodyPr>
          <a:lstStyle/>
          <a:p>
            <a:r>
              <a:rPr lang="en-IN" sz="4400" b="1" dirty="0">
                <a:latin typeface="Times New Roman" panose="02020603050405020304" pitchFamily="18" charset="0"/>
                <a:cs typeface="Times New Roman" panose="02020603050405020304" pitchFamily="18" charset="0"/>
              </a:rPr>
              <a:t>NON-OFFENSIVE WORDS</a:t>
            </a:r>
          </a:p>
        </p:txBody>
      </p:sp>
    </p:spTree>
    <p:extLst>
      <p:ext uri="{BB962C8B-B14F-4D97-AF65-F5344CB8AC3E}">
        <p14:creationId xmlns:p14="http://schemas.microsoft.com/office/powerpoint/2010/main" val="5850873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308" y="215529"/>
            <a:ext cx="10009239" cy="4641606"/>
          </a:xfrm>
          <a:prstGeom prst="rect">
            <a:avLst/>
          </a:prstGeom>
        </p:spPr>
      </p:pic>
    </p:spTree>
    <p:extLst>
      <p:ext uri="{BB962C8B-B14F-4D97-AF65-F5344CB8AC3E}">
        <p14:creationId xmlns:p14="http://schemas.microsoft.com/office/powerpoint/2010/main" val="1481004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84969" y="0"/>
            <a:ext cx="8804141" cy="769441"/>
          </a:xfrm>
          <a:prstGeom prst="rect">
            <a:avLst/>
          </a:prstGeom>
        </p:spPr>
        <p:txBody>
          <a:bodyPr wrap="none">
            <a:spAutoFit/>
          </a:bodyPr>
          <a:lstStyle/>
          <a:p>
            <a:r>
              <a:rPr lang="en-US" sz="4400" b="1" dirty="0">
                <a:latin typeface="Times New Roman" panose="02020603050405020304" pitchFamily="18" charset="0"/>
                <a:cs typeface="Times New Roman" panose="02020603050405020304" pitchFamily="18" charset="0"/>
              </a:rPr>
              <a:t>STEPS &amp; ASSUMPTIONS TAKEN</a:t>
            </a:r>
            <a:endParaRPr lang="en-IN" sz="4400" dirty="0"/>
          </a:p>
        </p:txBody>
      </p:sp>
      <p:sp>
        <p:nvSpPr>
          <p:cNvPr id="3" name="Rectangle 2"/>
          <p:cNvSpPr/>
          <p:nvPr/>
        </p:nvSpPr>
        <p:spPr>
          <a:xfrm>
            <a:off x="128690" y="811295"/>
            <a:ext cx="11916697" cy="5693866"/>
          </a:xfrm>
          <a:prstGeom prst="rect">
            <a:avLst/>
          </a:prstGeom>
        </p:spPr>
        <p:txBody>
          <a:bodyPr wrap="square">
            <a:spAutoFit/>
          </a:bodyPr>
          <a:lstStyle/>
          <a:p>
            <a:pPr marL="457200" indent="-457200">
              <a:buFont typeface="Arial" panose="020B0604020202020204" pitchFamily="34" charset="0"/>
              <a:buChar char="•"/>
            </a:pPr>
            <a:r>
              <a:rPr lang="en-US" sz="2600" dirty="0" smtClean="0">
                <a:latin typeface="Times New Roman" panose="02020603050405020304" pitchFamily="18" charset="0"/>
                <a:cs typeface="Times New Roman" panose="02020603050405020304" pitchFamily="18" charset="0"/>
              </a:rPr>
              <a:t>Imported </a:t>
            </a:r>
            <a:r>
              <a:rPr lang="en-US" sz="2600" dirty="0" err="1" smtClean="0">
                <a:latin typeface="Times New Roman" panose="02020603050405020304" pitchFamily="18" charset="0"/>
                <a:cs typeface="Times New Roman" panose="02020603050405020304" pitchFamily="18" charset="0"/>
              </a:rPr>
              <a:t>RegEx</a:t>
            </a:r>
            <a:r>
              <a:rPr lang="en-US" sz="2600" dirty="0" smtClean="0">
                <a:latin typeface="Times New Roman" panose="02020603050405020304" pitchFamily="18" charset="0"/>
                <a:cs typeface="Times New Roman" panose="02020603050405020304" pitchFamily="18" charset="0"/>
              </a:rPr>
              <a:t> for matching set of strings, installed </a:t>
            </a:r>
            <a:r>
              <a:rPr lang="en-US" sz="2600" dirty="0" err="1" smtClean="0">
                <a:latin typeface="Times New Roman" panose="02020603050405020304" pitchFamily="18" charset="0"/>
                <a:cs typeface="Times New Roman" panose="02020603050405020304" pitchFamily="18" charset="0"/>
              </a:rPr>
              <a:t>nltk</a:t>
            </a:r>
            <a:r>
              <a:rPr lang="en-US" sz="2600" dirty="0" smtClean="0">
                <a:latin typeface="Times New Roman" panose="02020603050405020304" pitchFamily="18" charset="0"/>
                <a:cs typeface="Times New Roman" panose="02020603050405020304" pitchFamily="18" charset="0"/>
              </a:rPr>
              <a:t> library to download </a:t>
            </a:r>
            <a:r>
              <a:rPr lang="en-US" sz="2600" dirty="0" err="1" smtClean="0">
                <a:latin typeface="Times New Roman" panose="02020603050405020304" pitchFamily="18" charset="0"/>
                <a:cs typeface="Times New Roman" panose="02020603050405020304" pitchFamily="18" charset="0"/>
              </a:rPr>
              <a:t>stopword</a:t>
            </a:r>
            <a:r>
              <a:rPr lang="en-US" sz="2600" dirty="0" smtClean="0">
                <a:latin typeface="Times New Roman" panose="02020603050405020304" pitchFamily="18" charset="0"/>
                <a:cs typeface="Times New Roman" panose="02020603050405020304" pitchFamily="18" charset="0"/>
              </a:rPr>
              <a:t> packages, also used </a:t>
            </a:r>
            <a:r>
              <a:rPr lang="en-US" sz="2600" dirty="0" err="1" smtClean="0">
                <a:latin typeface="Times New Roman" panose="02020603050405020304" pitchFamily="18" charset="0"/>
                <a:cs typeface="Times New Roman" panose="02020603050405020304" pitchFamily="18" charset="0"/>
              </a:rPr>
              <a:t>lemmatizer</a:t>
            </a:r>
            <a:r>
              <a:rPr lang="en-US" sz="2600" dirty="0" smtClean="0">
                <a:latin typeface="Times New Roman" panose="02020603050405020304" pitchFamily="18" charset="0"/>
                <a:cs typeface="Times New Roman" panose="02020603050405020304" pitchFamily="18" charset="0"/>
              </a:rPr>
              <a:t> for converting words to its base form.</a:t>
            </a:r>
          </a:p>
          <a:p>
            <a:pPr marL="457200" indent="-457200">
              <a:buFont typeface="Arial" panose="020B0604020202020204" pitchFamily="34" charset="0"/>
              <a:buChar char="•"/>
            </a:pPr>
            <a:r>
              <a:rPr lang="en-US" sz="2600" dirty="0" smtClean="0">
                <a:latin typeface="Times New Roman" panose="02020603050405020304" pitchFamily="18" charset="0"/>
                <a:cs typeface="Times New Roman" panose="02020603050405020304" pitchFamily="18" charset="0"/>
              </a:rPr>
              <a:t>Imported </a:t>
            </a:r>
            <a:r>
              <a:rPr lang="en-US" sz="2600" dirty="0" err="1" smtClean="0">
                <a:latin typeface="Times New Roman" panose="02020603050405020304" pitchFamily="18" charset="0"/>
                <a:cs typeface="Times New Roman" panose="02020603050405020304" pitchFamily="18" charset="0"/>
              </a:rPr>
              <a:t>wordcloud</a:t>
            </a:r>
            <a:r>
              <a:rPr lang="en-US" sz="2600" dirty="0" smtClean="0">
                <a:latin typeface="Times New Roman" panose="02020603050405020304" pitchFamily="18" charset="0"/>
                <a:cs typeface="Times New Roman" panose="02020603050405020304" pitchFamily="18" charset="0"/>
              </a:rPr>
              <a:t> to visualize sense of loud words appearing more frequently in .</a:t>
            </a:r>
          </a:p>
          <a:p>
            <a:pPr marL="457200" indent="-457200">
              <a:buFont typeface="Arial" panose="020B0604020202020204" pitchFamily="34" charset="0"/>
              <a:buChar char="•"/>
            </a:pPr>
            <a:r>
              <a:rPr lang="en-US" sz="2600" dirty="0" smtClean="0">
                <a:latin typeface="Times New Roman" panose="02020603050405020304" pitchFamily="18" charset="0"/>
                <a:cs typeface="Times New Roman" panose="02020603050405020304" pitchFamily="18" charset="0"/>
              </a:rPr>
              <a:t>Converted all </a:t>
            </a:r>
            <a:r>
              <a:rPr lang="en-US" sz="2600" dirty="0" err="1" smtClean="0">
                <a:latin typeface="Times New Roman" panose="02020603050405020304" pitchFamily="18" charset="0"/>
                <a:cs typeface="Times New Roman" panose="02020603050405020304" pitchFamily="18" charset="0"/>
              </a:rPr>
              <a:t>comment_text</a:t>
            </a:r>
            <a:r>
              <a:rPr lang="en-US" sz="2600" dirty="0" smtClean="0">
                <a:latin typeface="Times New Roman" panose="02020603050405020304" pitchFamily="18" charset="0"/>
                <a:cs typeface="Times New Roman" panose="02020603050405020304" pitchFamily="18" charset="0"/>
              </a:rPr>
              <a:t> column texts into lower case, then removed punctuations, digits, </a:t>
            </a:r>
            <a:r>
              <a:rPr lang="en-US" sz="2600" dirty="0" err="1" smtClean="0">
                <a:latin typeface="Times New Roman" panose="02020603050405020304" pitchFamily="18" charset="0"/>
                <a:cs typeface="Times New Roman" panose="02020603050405020304" pitchFamily="18" charset="0"/>
              </a:rPr>
              <a:t>stopwords</a:t>
            </a:r>
            <a:r>
              <a:rPr lang="en-US" sz="2600" dirty="0" smtClean="0">
                <a:latin typeface="Times New Roman" panose="02020603050405020304" pitchFamily="18" charset="0"/>
                <a:cs typeface="Times New Roman" panose="02020603050405020304" pitchFamily="18" charset="0"/>
              </a:rPr>
              <a:t> from it.</a:t>
            </a:r>
          </a:p>
          <a:p>
            <a:pPr marL="457200" indent="-457200">
              <a:buFont typeface="Arial" panose="020B0604020202020204" pitchFamily="34" charset="0"/>
              <a:buChar char="•"/>
            </a:pPr>
            <a:r>
              <a:rPr lang="en-US" sz="2600" dirty="0" smtClean="0">
                <a:latin typeface="Times New Roman" panose="02020603050405020304" pitchFamily="18" charset="0"/>
                <a:cs typeface="Times New Roman" panose="02020603050405020304" pitchFamily="18" charset="0"/>
              </a:rPr>
              <a:t>Dropped </a:t>
            </a:r>
            <a:r>
              <a:rPr lang="en-US" sz="2600" dirty="0" err="1" smtClean="0">
                <a:latin typeface="Times New Roman" panose="02020603050405020304" pitchFamily="18" charset="0"/>
                <a:cs typeface="Times New Roman" panose="02020603050405020304" pitchFamily="18" charset="0"/>
              </a:rPr>
              <a:t>comment_text</a:t>
            </a:r>
            <a:r>
              <a:rPr lang="en-US" sz="2600" dirty="0" smtClean="0">
                <a:latin typeface="Times New Roman" panose="02020603050405020304" pitchFamily="18" charset="0"/>
                <a:cs typeface="Times New Roman" panose="02020603050405020304" pitchFamily="18" charset="0"/>
              </a:rPr>
              <a:t> column as the elements in it after preprocessing was stored in </a:t>
            </a:r>
            <a:r>
              <a:rPr lang="en-US" sz="2600" dirty="0" err="1" smtClean="0">
                <a:latin typeface="Times New Roman" panose="02020603050405020304" pitchFamily="18" charset="0"/>
                <a:cs typeface="Times New Roman" panose="02020603050405020304" pitchFamily="18" charset="0"/>
              </a:rPr>
              <a:t>cleaned_comments</a:t>
            </a:r>
            <a:r>
              <a:rPr lang="en-US" sz="2600" dirty="0" smtClean="0">
                <a:latin typeface="Times New Roman" panose="02020603050405020304" pitchFamily="18" charset="0"/>
                <a:cs typeface="Times New Roman" panose="02020603050405020304" pitchFamily="18" charset="0"/>
              </a:rPr>
              <a:t> column. </a:t>
            </a:r>
          </a:p>
          <a:p>
            <a:pPr marL="457200" indent="-457200">
              <a:buFont typeface="Arial" panose="020B0604020202020204" pitchFamily="34" charset="0"/>
              <a:buChar char="•"/>
            </a:pPr>
            <a:r>
              <a:rPr lang="en-US" sz="2600" dirty="0" smtClean="0">
                <a:latin typeface="Times New Roman" panose="02020603050405020304" pitchFamily="18" charset="0"/>
                <a:cs typeface="Times New Roman" panose="02020603050405020304" pitchFamily="18" charset="0"/>
              </a:rPr>
              <a:t> Plotted </a:t>
            </a:r>
            <a:r>
              <a:rPr lang="en-US" sz="2600" dirty="0">
                <a:latin typeface="Times New Roman" panose="02020603050405020304" pitchFamily="18" charset="0"/>
                <a:cs typeface="Times New Roman" panose="02020603050405020304" pitchFamily="18" charset="0"/>
              </a:rPr>
              <a:t>heat map to see the correlation of </a:t>
            </a:r>
            <a:r>
              <a:rPr lang="en-US" sz="2600" dirty="0" smtClean="0">
                <a:latin typeface="Times New Roman" panose="02020603050405020304" pitchFamily="18" charset="0"/>
                <a:cs typeface="Times New Roman" panose="02020603050405020304" pitchFamily="18" charset="0"/>
              </a:rPr>
              <a:t>categorical variables.</a:t>
            </a:r>
            <a:endParaRPr lang="en-US" sz="26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600" dirty="0" smtClean="0">
                <a:latin typeface="Times New Roman" panose="02020603050405020304" pitchFamily="18" charset="0"/>
                <a:cs typeface="Times New Roman" panose="02020603050405020304" pitchFamily="18" charset="0"/>
              </a:rPr>
              <a:t>Creating a feature named label and storing all the target columns in it.</a:t>
            </a:r>
          </a:p>
          <a:p>
            <a:pPr marL="457200" indent="-457200">
              <a:buFont typeface="Arial" panose="020B0604020202020204" pitchFamily="34" charset="0"/>
              <a:buChar char="•"/>
            </a:pPr>
            <a:r>
              <a:rPr lang="en-US" sz="2600" dirty="0" smtClean="0">
                <a:latin typeface="Times New Roman" panose="02020603050405020304" pitchFamily="18" charset="0"/>
                <a:cs typeface="Times New Roman" panose="02020603050405020304" pitchFamily="18" charset="0"/>
              </a:rPr>
              <a:t>Converting train and test data texts into </a:t>
            </a:r>
            <a:r>
              <a:rPr lang="en-US" sz="2600" dirty="0">
                <a:latin typeface="Times New Roman" panose="02020603050405020304" pitchFamily="18" charset="0"/>
                <a:cs typeface="Times New Roman" panose="02020603050405020304" pitchFamily="18" charset="0"/>
              </a:rPr>
              <a:t>vectors using </a:t>
            </a:r>
            <a:r>
              <a:rPr lang="en-US" sz="2600" dirty="0" err="1" smtClean="0">
                <a:latin typeface="Times New Roman" panose="02020603050405020304" pitchFamily="18" charset="0"/>
                <a:cs typeface="Times New Roman" panose="02020603050405020304" pitchFamily="18" charset="0"/>
              </a:rPr>
              <a:t>TfidfVectorizer</a:t>
            </a:r>
            <a:r>
              <a:rPr lang="en-US" sz="2600" dirty="0" smtClean="0">
                <a:latin typeface="Times New Roman" panose="02020603050405020304" pitchFamily="18" charset="0"/>
                <a:cs typeface="Times New Roman" panose="02020603050405020304" pitchFamily="18" charset="0"/>
              </a:rPr>
              <a:t>.</a:t>
            </a:r>
          </a:p>
          <a:p>
            <a:pPr marL="457200" indent="-457200">
              <a:buFont typeface="Arial" panose="020B0604020202020204" pitchFamily="34" charset="0"/>
              <a:buChar char="•"/>
            </a:pPr>
            <a:r>
              <a:rPr lang="en-US" sz="2600" dirty="0" smtClean="0">
                <a:latin typeface="Times New Roman" panose="02020603050405020304" pitchFamily="18" charset="0"/>
                <a:cs typeface="Times New Roman" panose="02020603050405020304" pitchFamily="18" charset="0"/>
              </a:rPr>
              <a:t>Using SMOTE </a:t>
            </a:r>
            <a:r>
              <a:rPr lang="en-US" sz="2600" dirty="0">
                <a:latin typeface="Times New Roman" panose="02020603050405020304" pitchFamily="18" charset="0"/>
                <a:cs typeface="Times New Roman" panose="02020603050405020304" pitchFamily="18" charset="0"/>
              </a:rPr>
              <a:t>(resampling) method to cope up with imbalanced classification of target variable. </a:t>
            </a:r>
          </a:p>
          <a:p>
            <a:pPr marL="457200" indent="-457200">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Then started model building and testing with different algorithms to find best model and finally doing hyper parameter tuning to achieve good accuracy.</a:t>
            </a:r>
            <a:endParaRPr lang="en-IN"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19048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133146" y="206165"/>
            <a:ext cx="5593198" cy="769441"/>
          </a:xfrm>
          <a:prstGeom prst="rect">
            <a:avLst/>
          </a:prstGeom>
        </p:spPr>
        <p:txBody>
          <a:bodyPr wrap="none">
            <a:spAutoFit/>
          </a:bodyPr>
          <a:lstStyle/>
          <a:p>
            <a:r>
              <a:rPr lang="en-US" sz="4400" b="1" dirty="0">
                <a:latin typeface="Times New Roman" panose="02020603050405020304" pitchFamily="18" charset="0"/>
                <a:cs typeface="Times New Roman" panose="02020603050405020304" pitchFamily="18" charset="0"/>
              </a:rPr>
              <a:t>FINALIZED MODEL</a:t>
            </a:r>
            <a:endParaRPr lang="en-IN" sz="4400" dirty="0"/>
          </a:p>
        </p:txBody>
      </p:sp>
      <p:sp>
        <p:nvSpPr>
          <p:cNvPr id="3" name="Rectangle 2"/>
          <p:cNvSpPr/>
          <p:nvPr/>
        </p:nvSpPr>
        <p:spPr>
          <a:xfrm>
            <a:off x="521561" y="975607"/>
            <a:ext cx="10628671" cy="954107"/>
          </a:xfrm>
          <a:prstGeom prst="rect">
            <a:avLst/>
          </a:prstGeom>
        </p:spPr>
        <p:txBody>
          <a:bodyPr wrap="square">
            <a:spAutoFit/>
          </a:bodyPr>
          <a:lstStyle/>
          <a:p>
            <a:pPr marL="342900" indent="-342900">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Logistic Regression </a:t>
            </a:r>
            <a:r>
              <a:rPr lang="en-US" sz="2800" dirty="0">
                <a:latin typeface="Times New Roman" panose="02020603050405020304" pitchFamily="18" charset="0"/>
                <a:cs typeface="Times New Roman" panose="02020603050405020304" pitchFamily="18" charset="0"/>
              </a:rPr>
              <a:t>is our best/finalized model because the difference between its accuracy and CV score is least among all models.</a:t>
            </a:r>
            <a:endParaRPr lang="en-IN" sz="28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3368" y="1929713"/>
            <a:ext cx="6392755" cy="3880019"/>
          </a:xfrm>
          <a:prstGeom prst="rect">
            <a:avLst/>
          </a:prstGeom>
        </p:spPr>
      </p:pic>
      <p:sp>
        <p:nvSpPr>
          <p:cNvPr id="5" name="Rectangle 4"/>
          <p:cNvSpPr/>
          <p:nvPr/>
        </p:nvSpPr>
        <p:spPr>
          <a:xfrm>
            <a:off x="363794" y="5809732"/>
            <a:ext cx="10786438" cy="954107"/>
          </a:xfrm>
          <a:prstGeom prst="rect">
            <a:avLst/>
          </a:prstGeom>
        </p:spPr>
        <p:txBody>
          <a:bodyPr wrap="square">
            <a:spAutoFit/>
          </a:bodyPr>
          <a:lstStyle/>
          <a:p>
            <a:pPr marL="457200" indent="-457200">
              <a:buFont typeface="Arial" panose="020B0604020202020204" pitchFamily="34" charset="0"/>
              <a:buChar char="•"/>
            </a:pPr>
            <a:r>
              <a:rPr lang="en-US" sz="2800" dirty="0">
                <a:latin typeface="Times New Roman" panose="02020603050405020304" pitchFamily="18" charset="0"/>
                <a:cs typeface="Times New Roman" panose="02020603050405020304" pitchFamily="18" charset="0"/>
              </a:rPr>
              <a:t>After applying hyper parameter tuning on our best model </a:t>
            </a:r>
            <a:r>
              <a:rPr lang="en-US" sz="2800" dirty="0" smtClean="0">
                <a:latin typeface="Times New Roman" panose="02020603050405020304" pitchFamily="18" charset="0"/>
                <a:cs typeface="Times New Roman" panose="02020603050405020304" pitchFamily="18" charset="0"/>
              </a:rPr>
              <a:t>(Logistic Regression) </a:t>
            </a:r>
            <a:r>
              <a:rPr lang="en-US" sz="2800" dirty="0">
                <a:latin typeface="Times New Roman" panose="02020603050405020304" pitchFamily="18" charset="0"/>
                <a:cs typeface="Times New Roman" panose="02020603050405020304" pitchFamily="18" charset="0"/>
              </a:rPr>
              <a:t>, the accuracy increased by </a:t>
            </a:r>
            <a:r>
              <a:rPr lang="en-US" sz="2800" dirty="0" smtClean="0">
                <a:latin typeface="Times New Roman" panose="02020603050405020304" pitchFamily="18" charset="0"/>
                <a:cs typeface="Times New Roman" panose="02020603050405020304" pitchFamily="18" charset="0"/>
              </a:rPr>
              <a:t>0.6%.</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975357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94046" y="107844"/>
            <a:ext cx="4009431" cy="769441"/>
          </a:xfrm>
          <a:prstGeom prst="rect">
            <a:avLst/>
          </a:prstGeom>
        </p:spPr>
        <p:txBody>
          <a:bodyPr wrap="none">
            <a:spAutoFit/>
          </a:bodyPr>
          <a:lstStyle/>
          <a:p>
            <a:r>
              <a:rPr lang="en-US" sz="4400" b="1" dirty="0" smtClean="0">
                <a:latin typeface="Times New Roman" panose="02020603050405020304" pitchFamily="18" charset="0"/>
                <a:cs typeface="Times New Roman" panose="02020603050405020304" pitchFamily="18" charset="0"/>
              </a:rPr>
              <a:t>CONCLUSION</a:t>
            </a:r>
            <a:endParaRPr lang="en-IN" sz="4400" dirty="0"/>
          </a:p>
        </p:txBody>
      </p:sp>
      <p:sp>
        <p:nvSpPr>
          <p:cNvPr id="3" name="Rectangle 2"/>
          <p:cNvSpPr/>
          <p:nvPr/>
        </p:nvSpPr>
        <p:spPr>
          <a:xfrm>
            <a:off x="167149" y="769766"/>
            <a:ext cx="11828206" cy="5632311"/>
          </a:xfrm>
          <a:prstGeom prst="rect">
            <a:avLst/>
          </a:prstGeom>
        </p:spPr>
        <p:txBody>
          <a:bodyPr wrap="square">
            <a:spAutoFit/>
          </a:bodyPr>
          <a:lstStyle/>
          <a:p>
            <a:pPr marL="457200" lvl="0" indent="-45720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From the above study it has been observed that highly abusive words like ‘fuck’, ‘suck’, ‘dickhead’,‘cock’, etc. has been mostly used.</a:t>
            </a:r>
          </a:p>
          <a:p>
            <a:pPr marL="457200" lvl="0" indent="-45720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Threating words like die, kill, murder, rape has been used.</a:t>
            </a:r>
          </a:p>
          <a:p>
            <a:pPr marL="457200" lvl="0" indent="-45720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Use of Faggot word has been used which refers to gay man.</a:t>
            </a:r>
          </a:p>
          <a:p>
            <a:pPr marL="457200" lvl="0" indent="-457200">
              <a:lnSpc>
                <a:spcPct val="150000"/>
              </a:lnSpc>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Mostly abusive </a:t>
            </a:r>
            <a:r>
              <a:rPr lang="en-US" sz="2400" dirty="0">
                <a:latin typeface="Times New Roman" panose="02020603050405020304" pitchFamily="18" charset="0"/>
                <a:cs typeface="Times New Roman" panose="02020603050405020304" pitchFamily="18" charset="0"/>
              </a:rPr>
              <a:t>words are based on racism, sexist, body shaming etc.</a:t>
            </a:r>
          </a:p>
          <a:p>
            <a:pPr marL="457200" lvl="0" indent="-45720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Black people are </a:t>
            </a:r>
            <a:r>
              <a:rPr lang="en-US" sz="2400" dirty="0" smtClean="0">
                <a:latin typeface="Times New Roman" panose="02020603050405020304" pitchFamily="18" charset="0"/>
                <a:cs typeface="Times New Roman" panose="02020603050405020304" pitchFamily="18" charset="0"/>
              </a:rPr>
              <a:t>abused </a:t>
            </a:r>
            <a:r>
              <a:rPr lang="en-US" sz="2400" dirty="0">
                <a:latin typeface="Times New Roman" panose="02020603050405020304" pitchFamily="18" charset="0"/>
                <a:cs typeface="Times New Roman" panose="02020603050405020304" pitchFamily="18" charset="0"/>
              </a:rPr>
              <a:t>and targeted by using words like </a:t>
            </a:r>
            <a:r>
              <a:rPr lang="en-US" sz="2400" dirty="0" smtClean="0">
                <a:latin typeface="Times New Roman" panose="02020603050405020304" pitchFamily="18" charset="0"/>
                <a:cs typeface="Times New Roman" panose="02020603050405020304" pitchFamily="18" charset="0"/>
              </a:rPr>
              <a:t>nigger.</a:t>
            </a:r>
            <a:endParaRPr lang="en-US" sz="2400" dirty="0">
              <a:latin typeface="Times New Roman" panose="02020603050405020304" pitchFamily="18" charset="0"/>
              <a:cs typeface="Times New Roman" panose="02020603050405020304" pitchFamily="18" charset="0"/>
            </a:endParaRPr>
          </a:p>
          <a:p>
            <a:pPr marL="457200" lvl="0" indent="-45720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Multinomial models are the best performing models</a:t>
            </a:r>
          </a:p>
          <a:p>
            <a:pPr marL="457200" lvl="0" indent="-457200">
              <a:lnSpc>
                <a:spcPct val="150000"/>
              </a:lnSpc>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In conclusion we can say, malignant comments are widely spread through social media. It not only hurts people’s emotion but also result in act of violence, building model to classify these comments will help to reduce the spread.</a:t>
            </a:r>
          </a:p>
        </p:txBody>
      </p:sp>
    </p:spTree>
    <p:extLst>
      <p:ext uri="{BB962C8B-B14F-4D97-AF65-F5344CB8AC3E}">
        <p14:creationId xmlns:p14="http://schemas.microsoft.com/office/powerpoint/2010/main" val="2220963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79647" y="2821547"/>
            <a:ext cx="5136663" cy="1015663"/>
          </a:xfrm>
          <a:prstGeom prst="rect">
            <a:avLst/>
          </a:prstGeom>
        </p:spPr>
        <p:txBody>
          <a:bodyPr wrap="none">
            <a:spAutoFit/>
          </a:bodyPr>
          <a:lstStyle/>
          <a:p>
            <a:r>
              <a:rPr lang="en-US" sz="6000" b="1" dirty="0">
                <a:latin typeface="Times New Roman" panose="02020603050405020304" pitchFamily="18" charset="0"/>
                <a:cs typeface="Times New Roman" panose="02020603050405020304" pitchFamily="18" charset="0"/>
              </a:rPr>
              <a:t>THANK YOU!</a:t>
            </a:r>
            <a:endParaRPr lang="en-IN" sz="6000" dirty="0"/>
          </a:p>
        </p:txBody>
      </p:sp>
    </p:spTree>
    <p:extLst>
      <p:ext uri="{BB962C8B-B14F-4D97-AF65-F5344CB8AC3E}">
        <p14:creationId xmlns:p14="http://schemas.microsoft.com/office/powerpoint/2010/main" val="36802112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213" y="70159"/>
            <a:ext cx="10515600" cy="795080"/>
          </a:xfrm>
        </p:spPr>
        <p:txBody>
          <a:bodyPr/>
          <a:lstStyle/>
          <a:p>
            <a:pPr algn="ctr"/>
            <a:r>
              <a:rPr lang="en-US" b="1" dirty="0" smtClean="0">
                <a:latin typeface="Times New Roman" panose="02020603050405020304" pitchFamily="18" charset="0"/>
                <a:cs typeface="Times New Roman" panose="02020603050405020304" pitchFamily="18" charset="0"/>
              </a:rPr>
              <a:t>PROBLEM STATEMENT</a:t>
            </a:r>
            <a:endParaRPr lang="en-IN" dirty="0"/>
          </a:p>
        </p:txBody>
      </p:sp>
      <p:sp>
        <p:nvSpPr>
          <p:cNvPr id="3" name="Content Placeholder 2"/>
          <p:cNvSpPr>
            <a:spLocks noGrp="1"/>
          </p:cNvSpPr>
          <p:nvPr>
            <p:ph idx="1"/>
          </p:nvPr>
        </p:nvSpPr>
        <p:spPr>
          <a:xfrm>
            <a:off x="137652" y="796414"/>
            <a:ext cx="11867536" cy="5928852"/>
          </a:xfrm>
        </p:spPr>
        <p:txBody>
          <a:bodyPr>
            <a:normAutofit fontScale="92500" lnSpcReduction="10000"/>
          </a:bodyPr>
          <a:lstStyle/>
          <a:p>
            <a:r>
              <a:rPr lang="en-US" dirty="0" smtClean="0"/>
              <a:t>Researchers </a:t>
            </a:r>
            <a:r>
              <a:rPr lang="en-US" dirty="0"/>
              <a:t>have found that hate is a problem across multiple platforms, there is a lack of models for online hate detection. Online hate, described as abusive language, aggression, cyberbullying, hatefulness and many others has been identified as a major threat on online social media platforms. </a:t>
            </a:r>
          </a:p>
          <a:p>
            <a:r>
              <a:rPr lang="en-US" dirty="0"/>
              <a:t>There has been a remarkable increase in the cases of cyberbullying and trolls on various social media platforms. Many celebrities and influences are facing backlashes from people and have to come across hateful and offensive comments. This can take a toll on anyone and affect them mentally leading to depression, mental illness, self-hatred and suicidal </a:t>
            </a:r>
            <a:r>
              <a:rPr lang="en-US" dirty="0" smtClean="0"/>
              <a:t>thoughts.</a:t>
            </a:r>
          </a:p>
          <a:p>
            <a:r>
              <a:rPr lang="en-US" dirty="0" smtClean="0"/>
              <a:t>Internet </a:t>
            </a:r>
            <a:r>
              <a:rPr lang="en-US" dirty="0"/>
              <a:t>comments are bastions of hatred and vitriol. While online anonymity has provided a new outlet for aggression and hate speech, machine learning can be used to fight it. The problem we sought to solve was the tagging of internet comments that are aggressive towards other users. </a:t>
            </a:r>
          </a:p>
          <a:p>
            <a:r>
              <a:rPr lang="en-US" dirty="0"/>
              <a:t>Our goal is to build a prototype of online hate and abuse comment classifier which can used to classify hate and offensive comments so that it can be controlled and restricted from spreading hatred and cyberbullying.</a:t>
            </a:r>
          </a:p>
          <a:p>
            <a:endParaRPr lang="en-IN" dirty="0"/>
          </a:p>
        </p:txBody>
      </p:sp>
    </p:spTree>
    <p:extLst>
      <p:ext uri="{BB962C8B-B14F-4D97-AF65-F5344CB8AC3E}">
        <p14:creationId xmlns:p14="http://schemas.microsoft.com/office/powerpoint/2010/main" val="2510828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19320"/>
            <a:ext cx="10515600" cy="736086"/>
          </a:xfrm>
        </p:spPr>
        <p:txBody>
          <a:bodyPr/>
          <a:lstStyle/>
          <a:p>
            <a:pPr algn="ctr"/>
            <a:r>
              <a:rPr lang="en-US" b="1" dirty="0" smtClean="0">
                <a:latin typeface="Times New Roman" panose="02020603050405020304" pitchFamily="18" charset="0"/>
                <a:cs typeface="Times New Roman" panose="02020603050405020304" pitchFamily="18" charset="0"/>
              </a:rPr>
              <a:t>EDA STEPS</a:t>
            </a:r>
            <a:endParaRPr lang="en-IN" dirty="0"/>
          </a:p>
        </p:txBody>
      </p:sp>
      <p:sp>
        <p:nvSpPr>
          <p:cNvPr id="3" name="Content Placeholder 2"/>
          <p:cNvSpPr>
            <a:spLocks noGrp="1"/>
          </p:cNvSpPr>
          <p:nvPr>
            <p:ph idx="1"/>
          </p:nvPr>
        </p:nvSpPr>
        <p:spPr>
          <a:xfrm>
            <a:off x="235974" y="855406"/>
            <a:ext cx="11788878" cy="5860026"/>
          </a:xfrm>
        </p:spPr>
        <p:txBody>
          <a:bodyPr>
            <a:normAutofit/>
          </a:bodyPr>
          <a:lstStyle/>
          <a:p>
            <a:r>
              <a:rPr lang="en-US" dirty="0">
                <a:latin typeface="Times New Roman" panose="02020603050405020304" pitchFamily="18" charset="0"/>
                <a:cs typeface="Times New Roman" panose="02020603050405020304" pitchFamily="18" charset="0"/>
              </a:rPr>
              <a:t>We will start by importing the libraries that we require for performing EDA. These include </a:t>
            </a:r>
            <a:r>
              <a:rPr lang="en-US" dirty="0" err="1">
                <a:latin typeface="Times New Roman" panose="02020603050405020304" pitchFamily="18" charset="0"/>
                <a:cs typeface="Times New Roman" panose="02020603050405020304" pitchFamily="18" charset="0"/>
              </a:rPr>
              <a:t>NumPy</a:t>
            </a:r>
            <a:r>
              <a:rPr lang="en-US" dirty="0">
                <a:latin typeface="Times New Roman" panose="02020603050405020304" pitchFamily="18" charset="0"/>
                <a:cs typeface="Times New Roman" panose="02020603050405020304" pitchFamily="18" charset="0"/>
              </a:rPr>
              <a:t>, Pandas, </a:t>
            </a:r>
            <a:r>
              <a:rPr lang="en-US" dirty="0" err="1">
                <a:latin typeface="Times New Roman" panose="02020603050405020304" pitchFamily="18" charset="0"/>
                <a:cs typeface="Times New Roman" panose="02020603050405020304" pitchFamily="18" charset="0"/>
              </a:rPr>
              <a:t>Matplotlib</a:t>
            </a:r>
            <a:r>
              <a:rPr lang="en-US" dirty="0">
                <a:latin typeface="Times New Roman" panose="02020603050405020304" pitchFamily="18" charset="0"/>
                <a:cs typeface="Times New Roman" panose="02020603050405020304" pitchFamily="18" charset="0"/>
              </a:rPr>
              <a:t>, and </a:t>
            </a:r>
            <a:r>
              <a:rPr lang="en-US" dirty="0" err="1">
                <a:latin typeface="Times New Roman" panose="02020603050405020304" pitchFamily="18" charset="0"/>
                <a:cs typeface="Times New Roman" panose="02020603050405020304" pitchFamily="18" charset="0"/>
              </a:rPr>
              <a:t>Seaborn</a:t>
            </a:r>
            <a:r>
              <a:rPr lang="en-US" dirty="0">
                <a:latin typeface="Times New Roman" panose="02020603050405020304" pitchFamily="18" charset="0"/>
                <a:cs typeface="Times New Roman" panose="02020603050405020304" pitchFamily="18" charset="0"/>
              </a:rPr>
              <a:t> for visualization, handling </a:t>
            </a:r>
            <a:r>
              <a:rPr lang="en-US" dirty="0" smtClean="0">
                <a:latin typeface="Times New Roman" panose="02020603050405020304" pitchFamily="18" charset="0"/>
                <a:cs typeface="Times New Roman" panose="02020603050405020304" pitchFamily="18" charset="0"/>
              </a:rPr>
              <a:t>dataset and </a:t>
            </a:r>
            <a:r>
              <a:rPr lang="en-US" dirty="0">
                <a:latin typeface="Times New Roman" panose="02020603050405020304" pitchFamily="18" charset="0"/>
                <a:cs typeface="Times New Roman" panose="02020603050405020304" pitchFamily="18" charset="0"/>
              </a:rPr>
              <a:t>mathematic computation.</a:t>
            </a:r>
          </a:p>
          <a:p>
            <a:r>
              <a:rPr lang="en-US" dirty="0">
                <a:latin typeface="Times New Roman" panose="02020603050405020304" pitchFamily="18" charset="0"/>
                <a:cs typeface="Times New Roman" panose="02020603050405020304" pitchFamily="18" charset="0"/>
              </a:rPr>
              <a:t>We will now read the train and test data from CSV files into a Pandas </a:t>
            </a:r>
            <a:r>
              <a:rPr lang="en-US" dirty="0" err="1">
                <a:latin typeface="Times New Roman" panose="02020603050405020304" pitchFamily="18" charset="0"/>
                <a:cs typeface="Times New Roman" panose="02020603050405020304" pitchFamily="18" charset="0"/>
              </a:rPr>
              <a:t>DataFrame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We will display top 5 </a:t>
            </a:r>
            <a:r>
              <a:rPr lang="en-US" dirty="0" smtClean="0">
                <a:latin typeface="Times New Roman" panose="02020603050405020304" pitchFamily="18" charset="0"/>
                <a:cs typeface="Times New Roman" panose="02020603050405020304" pitchFamily="18" charset="0"/>
              </a:rPr>
              <a:t>rows of train and test data </a:t>
            </a:r>
            <a:r>
              <a:rPr lang="en-US" dirty="0">
                <a:latin typeface="Times New Roman" panose="02020603050405020304" pitchFamily="18" charset="0"/>
                <a:cs typeface="Times New Roman" panose="02020603050405020304" pitchFamily="18" charset="0"/>
              </a:rPr>
              <a:t>by using .head() function to know if it has the right type to data in it or not.</a:t>
            </a:r>
          </a:p>
          <a:p>
            <a:r>
              <a:rPr lang="en-US" dirty="0">
                <a:latin typeface="Times New Roman" panose="02020603050405020304" pitchFamily="18" charset="0"/>
                <a:cs typeface="Times New Roman" panose="02020603050405020304" pitchFamily="18" charset="0"/>
              </a:rPr>
              <a:t>Using .shape function to display total number of rows and columns present in the train and test dataset.</a:t>
            </a:r>
          </a:p>
          <a:p>
            <a:r>
              <a:rPr lang="en-US" dirty="0">
                <a:latin typeface="Times New Roman" panose="02020603050405020304" pitchFamily="18" charset="0"/>
                <a:cs typeface="Times New Roman" panose="02020603050405020304" pitchFamily="18" charset="0"/>
              </a:rPr>
              <a:t>Using .columns function to display all the features name present in the train and test dataset.</a:t>
            </a:r>
          </a:p>
          <a:p>
            <a:r>
              <a:rPr lang="en-US" dirty="0">
                <a:latin typeface="Times New Roman" panose="02020603050405020304" pitchFamily="18" charset="0"/>
                <a:cs typeface="Times New Roman" panose="02020603050405020304" pitchFamily="18" charset="0"/>
              </a:rPr>
              <a:t>We will now check datatype of each variables of train and test data by using .info() function</a:t>
            </a:r>
            <a:r>
              <a:rPr lang="en-US" dirty="0" smtClean="0">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5008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6980" y="393290"/>
            <a:ext cx="11651226" cy="6037006"/>
          </a:xfrm>
        </p:spPr>
        <p:txBody>
          <a:bodyPr>
            <a:normAutofit/>
          </a:bodyPr>
          <a:lstStyle/>
          <a:p>
            <a:r>
              <a:rPr lang="en-US" dirty="0">
                <a:latin typeface="Times New Roman" panose="02020603050405020304" pitchFamily="18" charset="0"/>
                <a:cs typeface="Times New Roman" panose="02020603050405020304" pitchFamily="18" charset="0"/>
              </a:rPr>
              <a:t>Use describe() function to get statistical details like count, percentiles, mean, </a:t>
            </a:r>
            <a:r>
              <a:rPr lang="en-US" dirty="0" err="1">
                <a:latin typeface="Times New Roman" panose="02020603050405020304" pitchFamily="18" charset="0"/>
                <a:cs typeface="Times New Roman" panose="02020603050405020304" pitchFamily="18" charset="0"/>
              </a:rPr>
              <a:t>std</a:t>
            </a:r>
            <a:r>
              <a:rPr lang="en-US" dirty="0">
                <a:latin typeface="Times New Roman" panose="02020603050405020304" pitchFamily="18" charset="0"/>
                <a:cs typeface="Times New Roman" panose="02020603050405020304" pitchFamily="18" charset="0"/>
              </a:rPr>
              <a:t>, and maximum value of a train and test data.</a:t>
            </a:r>
          </a:p>
          <a:p>
            <a:r>
              <a:rPr lang="en-US" dirty="0">
                <a:latin typeface="Times New Roman" panose="02020603050405020304" pitchFamily="18" charset="0"/>
                <a:cs typeface="Times New Roman" panose="02020603050405020304" pitchFamily="18" charset="0"/>
              </a:rPr>
              <a:t>We will now check for null values</a:t>
            </a:r>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in our train and test dataset. We will use </a:t>
            </a:r>
            <a:r>
              <a:rPr lang="en-US" dirty="0" err="1">
                <a:latin typeface="Times New Roman" panose="02020603050405020304" pitchFamily="18" charset="0"/>
                <a:cs typeface="Times New Roman" panose="02020603050405020304" pitchFamily="18" charset="0"/>
              </a:rPr>
              <a:t>isnull</a:t>
            </a:r>
            <a:r>
              <a:rPr lang="en-US" dirty="0">
                <a:latin typeface="Times New Roman" panose="02020603050405020304" pitchFamily="18" charset="0"/>
                <a:cs typeface="Times New Roman" panose="02020603050405020304" pitchFamily="18" charset="0"/>
              </a:rPr>
              <a:t>().sum() </a:t>
            </a:r>
            <a:r>
              <a:rPr lang="en-US" dirty="0" smtClean="0">
                <a:latin typeface="Times New Roman" panose="02020603050405020304" pitchFamily="18" charset="0"/>
                <a:cs typeface="Times New Roman" panose="02020603050405020304" pitchFamily="18" charset="0"/>
              </a:rPr>
              <a:t>function. </a:t>
            </a:r>
            <a:r>
              <a:rPr lang="en-US" dirty="0">
                <a:latin typeface="Times New Roman" panose="02020603050405020304" pitchFamily="18" charset="0"/>
                <a:cs typeface="Times New Roman" panose="02020603050405020304" pitchFamily="18" charset="0"/>
              </a:rPr>
              <a:t>Both train and test dataset has </a:t>
            </a:r>
            <a:r>
              <a:rPr lang="en-US" dirty="0" smtClean="0">
                <a:latin typeface="Times New Roman" panose="02020603050405020304" pitchFamily="18" charset="0"/>
                <a:cs typeface="Times New Roman" panose="02020603050405020304" pitchFamily="18" charset="0"/>
              </a:rPr>
              <a:t>no null values.</a:t>
            </a:r>
          </a:p>
          <a:p>
            <a:r>
              <a:rPr lang="en-US" dirty="0">
                <a:latin typeface="Times New Roman" panose="02020603050405020304" pitchFamily="18" charset="0"/>
                <a:cs typeface="Times New Roman" panose="02020603050405020304" pitchFamily="18" charset="0"/>
              </a:rPr>
              <a:t>Now we will do univariate analysis on train data to extract information from it</a:t>
            </a:r>
            <a:r>
              <a:rPr lang="en-US" dirty="0" smtClean="0">
                <a:latin typeface="Times New Roman" panose="02020603050405020304" pitchFamily="18" charset="0"/>
                <a:cs typeface="Times New Roman" panose="02020603050405020304" pitchFamily="18" charset="0"/>
              </a:rPr>
              <a:t>.</a:t>
            </a:r>
          </a:p>
          <a:p>
            <a:r>
              <a:rPr lang="en-US" dirty="0" smtClean="0">
                <a:latin typeface="Times New Roman" panose="02020603050405020304" pitchFamily="18" charset="0"/>
                <a:cs typeface="Times New Roman" panose="02020603050405020304" pitchFamily="18" charset="0"/>
              </a:rPr>
              <a:t>As we have mostly categorical data, so we will visualize them all in a pie chart to get better understanding of it.</a:t>
            </a:r>
            <a:endParaRPr lang="en-US" dirty="0" smtClean="0">
              <a:latin typeface="Times New Roman" panose="02020603050405020304" pitchFamily="18" charset="0"/>
              <a:cs typeface="Times New Roman" panose="02020603050405020304" pitchFamily="18" charset="0"/>
            </a:endParaRPr>
          </a:p>
          <a:p>
            <a:endParaRPr lang="en-US" dirty="0" smtClean="0">
              <a:latin typeface="Times New Roman" panose="02020603050405020304" pitchFamily="18"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70032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0716" y="109488"/>
            <a:ext cx="10515600" cy="903236"/>
          </a:xfrm>
        </p:spPr>
        <p:txBody>
          <a:bodyPr/>
          <a:lstStyle/>
          <a:p>
            <a:pPr algn="ctr"/>
            <a:r>
              <a:rPr lang="en-US" b="1" dirty="0" smtClean="0">
                <a:latin typeface="Times New Roman" panose="02020603050405020304" pitchFamily="18" charset="0"/>
                <a:cs typeface="Times New Roman" panose="02020603050405020304" pitchFamily="18" charset="0"/>
              </a:rPr>
              <a:t>VISUALIZATIONS</a:t>
            </a:r>
            <a:endParaRPr lang="en-IN"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277" y="1103815"/>
            <a:ext cx="3559277" cy="335265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9987" y="1103814"/>
            <a:ext cx="3421269" cy="3352655"/>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69882" y="1103813"/>
            <a:ext cx="3273040" cy="3352655"/>
          </a:xfrm>
          <a:prstGeom prst="rect">
            <a:avLst/>
          </a:prstGeom>
        </p:spPr>
      </p:pic>
      <p:sp>
        <p:nvSpPr>
          <p:cNvPr id="3" name="Rectangle 2"/>
          <p:cNvSpPr/>
          <p:nvPr/>
        </p:nvSpPr>
        <p:spPr>
          <a:xfrm>
            <a:off x="511277" y="5544235"/>
            <a:ext cx="3559277" cy="923330"/>
          </a:xfrm>
          <a:prstGeom prst="rect">
            <a:avLst/>
          </a:prstGeom>
        </p:spPr>
        <p:txBody>
          <a:bodyPr wrap="square">
            <a:spAutoFit/>
          </a:bodyPr>
          <a:lstStyle/>
          <a:p>
            <a:r>
              <a:rPr lang="en-US" b="1" dirty="0">
                <a:solidFill>
                  <a:srgbClr val="000000"/>
                </a:solidFill>
                <a:latin typeface="Helvetica Neue"/>
              </a:rPr>
              <a:t>Comments which are stated as malignant is 9.6% and rest </a:t>
            </a:r>
            <a:r>
              <a:rPr lang="en-US" b="1" dirty="0" smtClean="0">
                <a:solidFill>
                  <a:srgbClr val="000000"/>
                </a:solidFill>
                <a:latin typeface="Helvetica Neue"/>
              </a:rPr>
              <a:t>90.4% is not-malignant</a:t>
            </a:r>
            <a:r>
              <a:rPr lang="en-US" b="1" dirty="0">
                <a:solidFill>
                  <a:srgbClr val="000000"/>
                </a:solidFill>
                <a:latin typeface="Helvetica Neue"/>
              </a:rPr>
              <a:t>.</a:t>
            </a:r>
            <a:endParaRPr lang="en-US" b="1" i="0" dirty="0">
              <a:solidFill>
                <a:srgbClr val="000000"/>
              </a:solidFill>
              <a:effectLst/>
              <a:latin typeface="Helvetica Neue"/>
            </a:endParaRPr>
          </a:p>
        </p:txBody>
      </p:sp>
      <p:sp>
        <p:nvSpPr>
          <p:cNvPr id="7" name="Rectangle 6"/>
          <p:cNvSpPr/>
          <p:nvPr/>
        </p:nvSpPr>
        <p:spPr>
          <a:xfrm>
            <a:off x="4542503" y="5544235"/>
            <a:ext cx="3568753" cy="1200329"/>
          </a:xfrm>
          <a:prstGeom prst="rect">
            <a:avLst/>
          </a:prstGeom>
        </p:spPr>
        <p:txBody>
          <a:bodyPr wrap="square">
            <a:spAutoFit/>
          </a:bodyPr>
          <a:lstStyle/>
          <a:p>
            <a:r>
              <a:rPr lang="en-US" b="1" dirty="0">
                <a:solidFill>
                  <a:srgbClr val="000000"/>
                </a:solidFill>
                <a:latin typeface="Helvetica Neue"/>
              </a:rPr>
              <a:t>Comments which are stated as highly malignant is 1% and rest </a:t>
            </a:r>
            <a:r>
              <a:rPr lang="en-US" b="1" dirty="0" smtClean="0">
                <a:solidFill>
                  <a:srgbClr val="000000"/>
                </a:solidFill>
                <a:latin typeface="Helvetica Neue"/>
              </a:rPr>
              <a:t>99% is not-highly </a:t>
            </a:r>
            <a:r>
              <a:rPr lang="en-US" b="1" dirty="0">
                <a:solidFill>
                  <a:srgbClr val="000000"/>
                </a:solidFill>
                <a:latin typeface="Helvetica Neue"/>
              </a:rPr>
              <a:t>malignant.</a:t>
            </a:r>
            <a:endParaRPr lang="en-US" b="1" i="0" dirty="0">
              <a:solidFill>
                <a:srgbClr val="000000"/>
              </a:solidFill>
              <a:effectLst/>
              <a:latin typeface="Helvetica Neue"/>
            </a:endParaRPr>
          </a:p>
        </p:txBody>
      </p:sp>
      <p:sp>
        <p:nvSpPr>
          <p:cNvPr id="8" name="Rectangle 7"/>
          <p:cNvSpPr/>
          <p:nvPr/>
        </p:nvSpPr>
        <p:spPr>
          <a:xfrm>
            <a:off x="8669882" y="5544235"/>
            <a:ext cx="3273040" cy="923330"/>
          </a:xfrm>
          <a:prstGeom prst="rect">
            <a:avLst/>
          </a:prstGeom>
        </p:spPr>
        <p:txBody>
          <a:bodyPr wrap="square">
            <a:spAutoFit/>
          </a:bodyPr>
          <a:lstStyle/>
          <a:p>
            <a:r>
              <a:rPr lang="en-US" b="1" dirty="0">
                <a:solidFill>
                  <a:srgbClr val="000000"/>
                </a:solidFill>
                <a:latin typeface="Helvetica Neue"/>
              </a:rPr>
              <a:t>Comments which are stated as rude is 5.3% and rest </a:t>
            </a:r>
            <a:r>
              <a:rPr lang="en-US" b="1" dirty="0" smtClean="0">
                <a:solidFill>
                  <a:srgbClr val="000000"/>
                </a:solidFill>
                <a:latin typeface="Helvetica Neue"/>
              </a:rPr>
              <a:t>94.7% is not-rude</a:t>
            </a:r>
            <a:r>
              <a:rPr lang="en-US" b="1" dirty="0">
                <a:solidFill>
                  <a:srgbClr val="000000"/>
                </a:solidFill>
                <a:latin typeface="Helvetica Neue"/>
              </a:rPr>
              <a:t>.</a:t>
            </a:r>
            <a:endParaRPr lang="en-US" b="1" i="0" dirty="0">
              <a:solidFill>
                <a:srgbClr val="000000"/>
              </a:solidFill>
              <a:effectLst/>
              <a:latin typeface="Helvetica Neue"/>
            </a:endParaRPr>
          </a:p>
        </p:txBody>
      </p:sp>
      <p:sp>
        <p:nvSpPr>
          <p:cNvPr id="9" name="Down Arrow 8"/>
          <p:cNvSpPr/>
          <p:nvPr/>
        </p:nvSpPr>
        <p:spPr>
          <a:xfrm>
            <a:off x="2074605" y="4837470"/>
            <a:ext cx="432619" cy="58010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Down Arrow 9"/>
          <p:cNvSpPr/>
          <p:nvPr/>
        </p:nvSpPr>
        <p:spPr>
          <a:xfrm>
            <a:off x="6184311" y="4837470"/>
            <a:ext cx="432619" cy="58010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Down Arrow 10"/>
          <p:cNvSpPr/>
          <p:nvPr/>
        </p:nvSpPr>
        <p:spPr>
          <a:xfrm>
            <a:off x="10090092" y="4837470"/>
            <a:ext cx="432619" cy="580103"/>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6939989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38755" y="609600"/>
            <a:ext cx="3648445" cy="339830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7367" y="609600"/>
            <a:ext cx="3706761" cy="339830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4632" y="609600"/>
            <a:ext cx="3559277" cy="3398304"/>
          </a:xfrm>
          <a:prstGeom prst="rect">
            <a:avLst/>
          </a:prstGeom>
        </p:spPr>
      </p:pic>
      <p:sp>
        <p:nvSpPr>
          <p:cNvPr id="2" name="Rectangle 1"/>
          <p:cNvSpPr/>
          <p:nvPr/>
        </p:nvSpPr>
        <p:spPr>
          <a:xfrm>
            <a:off x="4404852" y="5465577"/>
            <a:ext cx="3342845" cy="923330"/>
          </a:xfrm>
          <a:prstGeom prst="rect">
            <a:avLst/>
          </a:prstGeom>
        </p:spPr>
        <p:txBody>
          <a:bodyPr wrap="square">
            <a:spAutoFit/>
          </a:bodyPr>
          <a:lstStyle/>
          <a:p>
            <a:r>
              <a:rPr lang="en-US" b="1" dirty="0">
                <a:solidFill>
                  <a:srgbClr val="000000"/>
                </a:solidFill>
                <a:latin typeface="Helvetica Neue"/>
              </a:rPr>
              <a:t>Comments which are stated as threat is 0.3% and rest </a:t>
            </a:r>
            <a:r>
              <a:rPr lang="en-US" b="1" dirty="0" smtClean="0">
                <a:solidFill>
                  <a:srgbClr val="000000"/>
                </a:solidFill>
                <a:latin typeface="Helvetica Neue"/>
              </a:rPr>
              <a:t>99.7% is not-threat</a:t>
            </a:r>
            <a:r>
              <a:rPr lang="en-US" b="1" dirty="0">
                <a:solidFill>
                  <a:srgbClr val="000000"/>
                </a:solidFill>
                <a:latin typeface="Helvetica Neue"/>
              </a:rPr>
              <a:t>.</a:t>
            </a:r>
            <a:endParaRPr lang="en-US" b="1" i="0" dirty="0">
              <a:solidFill>
                <a:srgbClr val="000000"/>
              </a:solidFill>
              <a:effectLst/>
              <a:latin typeface="Helvetica Neue"/>
            </a:endParaRPr>
          </a:p>
        </p:txBody>
      </p:sp>
      <p:sp>
        <p:nvSpPr>
          <p:cNvPr id="3" name="Rectangle 2"/>
          <p:cNvSpPr/>
          <p:nvPr/>
        </p:nvSpPr>
        <p:spPr>
          <a:xfrm>
            <a:off x="619432" y="5465577"/>
            <a:ext cx="3254477" cy="923330"/>
          </a:xfrm>
          <a:prstGeom prst="rect">
            <a:avLst/>
          </a:prstGeom>
        </p:spPr>
        <p:txBody>
          <a:bodyPr wrap="square">
            <a:spAutoFit/>
          </a:bodyPr>
          <a:lstStyle/>
          <a:p>
            <a:r>
              <a:rPr lang="en-US" b="1" dirty="0">
                <a:solidFill>
                  <a:srgbClr val="000000"/>
                </a:solidFill>
                <a:latin typeface="Helvetica Neue"/>
              </a:rPr>
              <a:t>Comments which are stated as abuse is 4.9% and </a:t>
            </a:r>
            <a:r>
              <a:rPr lang="en-US" b="1" dirty="0" smtClean="0">
                <a:solidFill>
                  <a:srgbClr val="000000"/>
                </a:solidFill>
                <a:latin typeface="Helvetica Neue"/>
              </a:rPr>
              <a:t>rest 95.1% is not-abuse</a:t>
            </a:r>
            <a:r>
              <a:rPr lang="en-US" b="1" dirty="0">
                <a:solidFill>
                  <a:srgbClr val="000000"/>
                </a:solidFill>
                <a:latin typeface="Helvetica Neue"/>
              </a:rPr>
              <a:t>.</a:t>
            </a:r>
            <a:endParaRPr lang="en-US" b="1" i="0" dirty="0">
              <a:solidFill>
                <a:srgbClr val="000000"/>
              </a:solidFill>
              <a:effectLst/>
              <a:latin typeface="Helvetica Neue"/>
            </a:endParaRPr>
          </a:p>
        </p:txBody>
      </p:sp>
      <p:sp>
        <p:nvSpPr>
          <p:cNvPr id="7" name="Rectangle 6"/>
          <p:cNvSpPr/>
          <p:nvPr/>
        </p:nvSpPr>
        <p:spPr>
          <a:xfrm>
            <a:off x="8238755" y="5465577"/>
            <a:ext cx="3373141" cy="923330"/>
          </a:xfrm>
          <a:prstGeom prst="rect">
            <a:avLst/>
          </a:prstGeom>
        </p:spPr>
        <p:txBody>
          <a:bodyPr wrap="square">
            <a:spAutoFit/>
          </a:bodyPr>
          <a:lstStyle/>
          <a:p>
            <a:r>
              <a:rPr lang="en-US" b="1" dirty="0">
                <a:solidFill>
                  <a:srgbClr val="000000"/>
                </a:solidFill>
                <a:latin typeface="Helvetica Neue"/>
              </a:rPr>
              <a:t>Comments which are stated as loathe is 0.9% and rest 99.1% is not-loathe.</a:t>
            </a:r>
            <a:endParaRPr lang="en-US" b="1" i="0" dirty="0">
              <a:solidFill>
                <a:srgbClr val="000000"/>
              </a:solidFill>
              <a:effectLst/>
              <a:latin typeface="Helvetica Neue"/>
            </a:endParaRPr>
          </a:p>
        </p:txBody>
      </p:sp>
      <p:sp>
        <p:nvSpPr>
          <p:cNvPr id="8" name="Down Arrow 7"/>
          <p:cNvSpPr/>
          <p:nvPr/>
        </p:nvSpPr>
        <p:spPr>
          <a:xfrm>
            <a:off x="1877960" y="4354536"/>
            <a:ext cx="432619" cy="7644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Down Arrow 8"/>
          <p:cNvSpPr/>
          <p:nvPr/>
        </p:nvSpPr>
        <p:spPr>
          <a:xfrm>
            <a:off x="5859964" y="4354536"/>
            <a:ext cx="432619" cy="7644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Down Arrow 9"/>
          <p:cNvSpPr/>
          <p:nvPr/>
        </p:nvSpPr>
        <p:spPr>
          <a:xfrm>
            <a:off x="9841968" y="4354536"/>
            <a:ext cx="432619" cy="76440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8630384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283" y="221947"/>
            <a:ext cx="11179278" cy="4938505"/>
          </a:xfrm>
          <a:prstGeom prst="rect">
            <a:avLst/>
          </a:prstGeom>
        </p:spPr>
      </p:pic>
      <p:sp>
        <p:nvSpPr>
          <p:cNvPr id="2" name="Rectangle 1"/>
          <p:cNvSpPr/>
          <p:nvPr/>
        </p:nvSpPr>
        <p:spPr>
          <a:xfrm>
            <a:off x="452283" y="5523723"/>
            <a:ext cx="11248104" cy="830997"/>
          </a:xfrm>
          <a:prstGeom prst="rect">
            <a:avLst/>
          </a:prstGeom>
        </p:spPr>
        <p:txBody>
          <a:bodyPr wrap="square">
            <a:spAutoFit/>
          </a:bodyPr>
          <a:lstStyle/>
          <a:p>
            <a:r>
              <a:rPr lang="en-US" sz="2400" b="1" dirty="0">
                <a:solidFill>
                  <a:srgbClr val="000000"/>
                </a:solidFill>
                <a:latin typeface="Times New Roman" panose="02020603050405020304" pitchFamily="18" charset="0"/>
                <a:cs typeface="Times New Roman" panose="02020603050405020304" pitchFamily="18" charset="0"/>
              </a:rPr>
              <a:t>These are 35 most frequently used </a:t>
            </a:r>
            <a:r>
              <a:rPr lang="en-US" sz="2400" b="1" dirty="0" smtClean="0">
                <a:solidFill>
                  <a:srgbClr val="000000"/>
                </a:solidFill>
                <a:latin typeface="Times New Roman" panose="02020603050405020304" pitchFamily="18" charset="0"/>
                <a:cs typeface="Times New Roman" panose="02020603050405020304" pitchFamily="18" charset="0"/>
              </a:rPr>
              <a:t>non-toxic </a:t>
            </a:r>
            <a:r>
              <a:rPr lang="en-US" sz="2400" b="1" dirty="0">
                <a:solidFill>
                  <a:srgbClr val="000000"/>
                </a:solidFill>
                <a:latin typeface="Times New Roman" panose="02020603050405020304" pitchFamily="18" charset="0"/>
                <a:cs typeface="Times New Roman" panose="02020603050405020304" pitchFamily="18" charset="0"/>
              </a:rPr>
              <a:t>words from the cleaned comments column according to its number of occurences in </a:t>
            </a:r>
            <a:r>
              <a:rPr lang="en-US" sz="2400" b="1" dirty="0" smtClean="0">
                <a:solidFill>
                  <a:srgbClr val="000000"/>
                </a:solidFill>
                <a:latin typeface="Times New Roman" panose="02020603050405020304" pitchFamily="18" charset="0"/>
                <a:cs typeface="Times New Roman" panose="02020603050405020304" pitchFamily="18" charset="0"/>
              </a:rPr>
              <a:t>descending </a:t>
            </a:r>
            <a:r>
              <a:rPr lang="en-US" sz="2400" b="1" dirty="0">
                <a:solidFill>
                  <a:srgbClr val="000000"/>
                </a:solidFill>
                <a:latin typeface="Times New Roman" panose="02020603050405020304" pitchFamily="18" charset="0"/>
                <a:cs typeface="Times New Roman" panose="02020603050405020304" pitchFamily="18" charset="0"/>
              </a:rPr>
              <a:t>order.</a:t>
            </a:r>
            <a:endParaRPr lang="en-US" sz="2400" b="1" i="0" dirty="0">
              <a:solidFill>
                <a:srgbClr val="00000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34199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600" y="1163357"/>
            <a:ext cx="5808078" cy="4519687"/>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7110" y="1163358"/>
            <a:ext cx="5808078" cy="4519686"/>
          </a:xfrm>
          <a:prstGeom prst="rect">
            <a:avLst/>
          </a:prstGeom>
        </p:spPr>
      </p:pic>
      <p:sp>
        <p:nvSpPr>
          <p:cNvPr id="3" name="Rectangle 2"/>
          <p:cNvSpPr/>
          <p:nvPr/>
        </p:nvSpPr>
        <p:spPr>
          <a:xfrm>
            <a:off x="1908852" y="5943807"/>
            <a:ext cx="2369574"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MALIGNANT</a:t>
            </a:r>
            <a:r>
              <a:rPr lang="en-IN" dirty="0" smtClean="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8" name="Rectangle 7"/>
          <p:cNvSpPr/>
          <p:nvPr/>
        </p:nvSpPr>
        <p:spPr>
          <a:xfrm>
            <a:off x="7347852" y="5943807"/>
            <a:ext cx="3506594"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HIGHLY MALIGNANT</a:t>
            </a:r>
            <a:endParaRPr lang="en-IN" sz="2400" b="1" dirty="0">
              <a:latin typeface="Times New Roman" panose="02020603050405020304" pitchFamily="18" charset="0"/>
              <a:cs typeface="Times New Roman" panose="02020603050405020304" pitchFamily="18" charset="0"/>
            </a:endParaRPr>
          </a:p>
        </p:txBody>
      </p:sp>
      <p:sp>
        <p:nvSpPr>
          <p:cNvPr id="2" name="Rectangle 1"/>
          <p:cNvSpPr/>
          <p:nvPr/>
        </p:nvSpPr>
        <p:spPr>
          <a:xfrm>
            <a:off x="3158888" y="74161"/>
            <a:ext cx="5677580" cy="769441"/>
          </a:xfrm>
          <a:prstGeom prst="rect">
            <a:avLst/>
          </a:prstGeom>
        </p:spPr>
        <p:txBody>
          <a:bodyPr wrap="none">
            <a:spAutoFit/>
          </a:bodyPr>
          <a:lstStyle/>
          <a:p>
            <a:r>
              <a:rPr lang="en-IN" sz="4400" b="1" dirty="0" smtClean="0">
                <a:latin typeface="Times New Roman" panose="02020603050405020304" pitchFamily="18" charset="0"/>
                <a:cs typeface="Times New Roman" panose="02020603050405020304" pitchFamily="18" charset="0"/>
              </a:rPr>
              <a:t>OFFENSIVE WORDS</a:t>
            </a:r>
            <a:endParaRPr lang="en-IN" sz="4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179659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6101" y="1209368"/>
            <a:ext cx="5811781" cy="4434347"/>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100" y="1209368"/>
            <a:ext cx="5811781" cy="4434347"/>
          </a:xfrm>
          <a:prstGeom prst="rect">
            <a:avLst/>
          </a:prstGeom>
        </p:spPr>
      </p:pic>
      <p:sp>
        <p:nvSpPr>
          <p:cNvPr id="8" name="Rectangle 7"/>
          <p:cNvSpPr/>
          <p:nvPr/>
        </p:nvSpPr>
        <p:spPr>
          <a:xfrm>
            <a:off x="2338404" y="5939103"/>
            <a:ext cx="1455175"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RUDE</a:t>
            </a:r>
            <a:r>
              <a:rPr lang="en-IN" dirty="0" smtClean="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9" name="Rectangle 8"/>
          <p:cNvSpPr/>
          <p:nvPr/>
        </p:nvSpPr>
        <p:spPr>
          <a:xfrm>
            <a:off x="8355747" y="5939103"/>
            <a:ext cx="1612490" cy="461665"/>
          </a:xfrm>
          <a:prstGeom prst="rect">
            <a:avLst/>
          </a:prstGeom>
        </p:spPr>
        <p:txBody>
          <a:bodyPr wrap="square">
            <a:spAutoFit/>
          </a:bodyPr>
          <a:lstStyle/>
          <a:p>
            <a:r>
              <a:rPr lang="en-IN" sz="2400" b="1" dirty="0" smtClean="0">
                <a:latin typeface="Times New Roman" panose="02020603050405020304" pitchFamily="18" charset="0"/>
                <a:cs typeface="Times New Roman" panose="02020603050405020304" pitchFamily="18" charset="0"/>
              </a:rPr>
              <a:t>THREAT</a:t>
            </a:r>
            <a:r>
              <a:rPr lang="en-IN" dirty="0" smtClean="0">
                <a:latin typeface="Times New Roman" panose="02020603050405020304" pitchFamily="18" charset="0"/>
                <a:cs typeface="Times New Roman" panose="02020603050405020304" pitchFamily="18" charset="0"/>
              </a:rPr>
              <a:t> </a:t>
            </a:r>
            <a:endParaRPr lang="en-IN" dirty="0">
              <a:latin typeface="Times New Roman" panose="02020603050405020304" pitchFamily="18" charset="0"/>
              <a:cs typeface="Times New Roman" panose="02020603050405020304" pitchFamily="18" charset="0"/>
            </a:endParaRPr>
          </a:p>
        </p:txBody>
      </p:sp>
      <p:sp>
        <p:nvSpPr>
          <p:cNvPr id="3" name="Rectangle 2"/>
          <p:cNvSpPr/>
          <p:nvPr/>
        </p:nvSpPr>
        <p:spPr>
          <a:xfrm>
            <a:off x="3258119" y="222144"/>
            <a:ext cx="5677580" cy="769441"/>
          </a:xfrm>
          <a:prstGeom prst="rect">
            <a:avLst/>
          </a:prstGeom>
        </p:spPr>
        <p:txBody>
          <a:bodyPr wrap="none">
            <a:spAutoFit/>
          </a:bodyPr>
          <a:lstStyle/>
          <a:p>
            <a:r>
              <a:rPr lang="en-IN" sz="4400" b="1" dirty="0">
                <a:latin typeface="Times New Roman" panose="02020603050405020304" pitchFamily="18" charset="0"/>
                <a:cs typeface="Times New Roman" panose="02020603050405020304" pitchFamily="18" charset="0"/>
              </a:rPr>
              <a:t>OFFENSIVE WORDS</a:t>
            </a:r>
          </a:p>
        </p:txBody>
      </p:sp>
    </p:spTree>
    <p:extLst>
      <p:ext uri="{BB962C8B-B14F-4D97-AF65-F5344CB8AC3E}">
        <p14:creationId xmlns:p14="http://schemas.microsoft.com/office/powerpoint/2010/main" val="17252466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1637</TotalTime>
  <Words>874</Words>
  <Application>Microsoft Office PowerPoint</Application>
  <PresentationFormat>Widescreen</PresentationFormat>
  <Paragraphs>68</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Helvetica Neue</vt:lpstr>
      <vt:lpstr>Times New Roman</vt:lpstr>
      <vt:lpstr>Office Theme</vt:lpstr>
      <vt:lpstr>PowerPoint Presentation</vt:lpstr>
      <vt:lpstr>PROBLEM STATEMENT</vt:lpstr>
      <vt:lpstr>EDA STEPS</vt:lpstr>
      <vt:lpstr>PowerPoint Presentation</vt:lpstr>
      <vt:lpstr>VISUALIZATIONS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Nitish</dc:creator>
  <cp:lastModifiedBy>Nitish</cp:lastModifiedBy>
  <cp:revision>81</cp:revision>
  <dcterms:created xsi:type="dcterms:W3CDTF">2021-10-10T05:25:39Z</dcterms:created>
  <dcterms:modified xsi:type="dcterms:W3CDTF">2021-10-20T13:01:11Z</dcterms:modified>
</cp:coreProperties>
</file>

<file path=docProps/thumbnail.jpeg>
</file>